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424" r:id="rId4"/>
    <p:sldId id="480" r:id="rId5"/>
    <p:sldId id="485" r:id="rId7"/>
    <p:sldId id="263" r:id="rId8"/>
    <p:sldId id="384" r:id="rId9"/>
    <p:sldId id="470" r:id="rId10"/>
    <p:sldId id="601" r:id="rId11"/>
    <p:sldId id="507" r:id="rId12"/>
    <p:sldId id="508" r:id="rId13"/>
    <p:sldId id="509" r:id="rId14"/>
    <p:sldId id="512" r:id="rId15"/>
    <p:sldId id="513" r:id="rId16"/>
    <p:sldId id="514" r:id="rId17"/>
    <p:sldId id="515" r:id="rId18"/>
    <p:sldId id="425" r:id="rId19"/>
    <p:sldId id="516" r:id="rId20"/>
    <p:sldId id="517" r:id="rId21"/>
    <p:sldId id="518" r:id="rId22"/>
    <p:sldId id="519" r:id="rId23"/>
    <p:sldId id="520" r:id="rId24"/>
    <p:sldId id="521" r:id="rId25"/>
    <p:sldId id="522" r:id="rId26"/>
    <p:sldId id="523" r:id="rId27"/>
    <p:sldId id="524" r:id="rId28"/>
    <p:sldId id="525" r:id="rId29"/>
    <p:sldId id="436" r:id="rId30"/>
    <p:sldId id="563" r:id="rId31"/>
    <p:sldId id="526" r:id="rId32"/>
    <p:sldId id="527" r:id="rId33"/>
    <p:sldId id="528" r:id="rId34"/>
    <p:sldId id="529" r:id="rId35"/>
    <p:sldId id="530" r:id="rId36"/>
    <p:sldId id="659" r:id="rId37"/>
    <p:sldId id="532"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440" r:id="rId51"/>
    <p:sldId id="545" r:id="rId52"/>
    <p:sldId id="547" r:id="rId53"/>
    <p:sldId id="548" r:id="rId54"/>
    <p:sldId id="549" r:id="rId55"/>
    <p:sldId id="550" r:id="rId56"/>
    <p:sldId id="551" r:id="rId57"/>
    <p:sldId id="552" r:id="rId58"/>
    <p:sldId id="553" r:id="rId59"/>
    <p:sldId id="554" r:id="rId60"/>
    <p:sldId id="555" r:id="rId61"/>
    <p:sldId id="556" r:id="rId62"/>
    <p:sldId id="557" r:id="rId63"/>
    <p:sldId id="559" r:id="rId64"/>
    <p:sldId id="558" r:id="rId65"/>
    <p:sldId id="560" r:id="rId66"/>
    <p:sldId id="561" r:id="rId67"/>
    <p:sldId id="379" r:id="rId68"/>
  </p:sldIdLst>
  <p:sldSz cx="12192000" cy="6858000"/>
  <p:notesSz cx="6858000" cy="9144000"/>
  <p:embeddedFontLst>
    <p:embeddedFont>
      <p:font typeface="隶书" panose="02010509060101010101" pitchFamily="49" charset="-122"/>
      <p:regular r:id="rId72"/>
    </p:embeddedFont>
    <p:embeddedFont>
      <p:font typeface="微软雅黑" panose="020B0503020204020204" pitchFamily="34" charset="-122"/>
      <p:regular r:id="rId73"/>
    </p:embeddedFont>
    <p:embeddedFont>
      <p:font typeface="Calibri" panose="020F0502020204030204" charset="0"/>
      <p:regular r:id="rId74"/>
      <p:bold r:id="rId75"/>
      <p:italic r:id="rId76"/>
      <p:boldItalic r:id="rId77"/>
    </p:embeddedFont>
    <p:embeddedFont>
      <p:font typeface="Berlin Sans FB Demi" panose="020E0802020502020306" pitchFamily="34" charset="0"/>
      <p:bold r:id="rId78"/>
    </p:embeddedFont>
    <p:embeddedFont>
      <p:font typeface="Calibri Light" panose="020F0302020204030204" charset="0"/>
      <p:regular r:id="rId79"/>
      <p:italic r:id="rId8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showGuides="1">
      <p:cViewPr varScale="1">
        <p:scale>
          <a:sx n="44" d="100"/>
          <a:sy n="44" d="100"/>
        </p:scale>
        <p:origin x="870" y="54"/>
      </p:cViewPr>
      <p:guideLst>
        <p:guide orient="horz" pos="1094"/>
        <p:guide pos="325"/>
        <p:guide orient="horz" pos="406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font" Target="fonts/font9.fntdata"/><Relationship Id="rId8" Type="http://schemas.openxmlformats.org/officeDocument/2006/relationships/slide" Target="slides/slide5.xml"/><Relationship Id="rId79" Type="http://schemas.openxmlformats.org/officeDocument/2006/relationships/font" Target="fonts/font8.fntdata"/><Relationship Id="rId78" Type="http://schemas.openxmlformats.org/officeDocument/2006/relationships/font" Target="fonts/font7.fntdata"/><Relationship Id="rId77" Type="http://schemas.openxmlformats.org/officeDocument/2006/relationships/font" Target="fonts/font6.fntdata"/><Relationship Id="rId76" Type="http://schemas.openxmlformats.org/officeDocument/2006/relationships/font" Target="fonts/font5.fntdata"/><Relationship Id="rId75" Type="http://schemas.openxmlformats.org/officeDocument/2006/relationships/font" Target="fonts/font4.fntdata"/><Relationship Id="rId74" Type="http://schemas.openxmlformats.org/officeDocument/2006/relationships/font" Target="fonts/font3.fntdata"/><Relationship Id="rId73" Type="http://schemas.openxmlformats.org/officeDocument/2006/relationships/font" Target="fonts/font2.fntdata"/><Relationship Id="rId72" Type="http://schemas.openxmlformats.org/officeDocument/2006/relationships/font" Target="fonts/font1.fntdata"/><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FCF7349B-C67A-4862-BB85-6690C35B1C96}">
      <dgm:prSet phldrT="[文本]"/>
      <dgm:spPr/>
      <dgm:t>
        <a:bodyPr/>
        <a:lstStyle/>
        <a:p>
          <a:r>
            <a:rPr lang="zh-CN" altLang="en-US" b="1" dirty="0">
              <a:solidFill>
                <a:schemeClr val="tx1"/>
              </a:solidFill>
              <a:latin typeface="华康俪金黑W8(P)"/>
            </a:rPr>
            <a:t>诊断</a:t>
          </a:r>
        </a:p>
      </dgm:t>
    </dgm:pt>
    <dgm:pt modelId="{C1A19B4A-C24F-4765-9F08-6FFD850F8210}" cxnId="{ACBBAF89-8347-40ED-AE50-CCA7EE47AE03}" type="parTrans">
      <dgm:prSet/>
      <dgm:spPr/>
      <dgm:t>
        <a:bodyPr/>
        <a:lstStyle/>
        <a:p>
          <a:endParaRPr lang="zh-CN" altLang="en-US" b="1">
            <a:solidFill>
              <a:schemeClr val="tx1"/>
            </a:solidFill>
            <a:latin typeface="华康俪金黑W8(P)"/>
          </a:endParaRPr>
        </a:p>
      </dgm:t>
    </dgm:pt>
    <dgm:pt modelId="{5F48B56E-C6E9-478C-83C6-BFABE2B6E824}" cxnId="{ACBBAF89-8347-40ED-AE50-CCA7EE47AE03}" type="sibTrans">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800" b="1" dirty="0">
              <a:solidFill>
                <a:schemeClr val="tx1"/>
              </a:solidFill>
              <a:latin typeface="华康俪金黑W8(P)"/>
            </a:rPr>
            <a:t>准确定位痛点</a:t>
          </a:r>
        </a:p>
      </dgm:t>
    </dgm:pt>
    <dgm:pt modelId="{C9231E62-7391-4E5B-A6CB-552D940A0AB9}" cxnId="{A17329A2-C2B0-40D3-B0AC-745C061D961E}" type="parTrans">
      <dgm:prSet/>
      <dgm:spPr/>
      <dgm:t>
        <a:bodyPr/>
        <a:lstStyle/>
        <a:p>
          <a:endParaRPr lang="zh-CN" altLang="en-US" b="1">
            <a:solidFill>
              <a:schemeClr val="tx1"/>
            </a:solidFill>
            <a:latin typeface="华康俪金黑W8(P)"/>
          </a:endParaRPr>
        </a:p>
      </dgm:t>
    </dgm:pt>
    <dgm:pt modelId="{B1A27E6D-2B9D-40C6-AB8B-3F7E3889F4DE}" cxnId="{A17329A2-C2B0-40D3-B0AC-745C061D961E}" type="sibTrans">
      <dgm:prSet/>
      <dgm:spPr/>
      <dgm:t>
        <a:bodyPr/>
        <a:lstStyle/>
        <a:p>
          <a:endParaRPr lang="zh-CN" altLang="en-US" b="1">
            <a:solidFill>
              <a:schemeClr val="tx1"/>
            </a:solidFill>
            <a:latin typeface="华康俪金黑W8(P)"/>
          </a:endParaRPr>
        </a:p>
      </dgm:t>
    </dgm:pt>
    <dgm:pt modelId="{062ECF6E-2B6B-4BF8-958E-1FA379DE6C5D}">
      <dgm:prSet phldrT="[文本]"/>
      <dgm:spPr/>
      <dgm:t>
        <a:bodyPr/>
        <a:lstStyle/>
        <a:p>
          <a:r>
            <a:rPr lang="zh-CN" altLang="en-US" b="1" dirty="0">
              <a:solidFill>
                <a:schemeClr val="tx1"/>
              </a:solidFill>
              <a:latin typeface="华康俪金黑W8(P)"/>
            </a:rPr>
            <a:t>开方</a:t>
          </a:r>
        </a:p>
      </dgm:t>
    </dgm:pt>
    <dgm:pt modelId="{BC782BDE-8B55-42A9-B877-C11BB2B7865A}" cxnId="{E03658BD-B7F9-43CA-B765-D7554CC787A3}" type="parTrans">
      <dgm:prSet/>
      <dgm:spPr/>
      <dgm:t>
        <a:bodyPr/>
        <a:lstStyle/>
        <a:p>
          <a:endParaRPr lang="zh-CN" altLang="en-US" b="1">
            <a:solidFill>
              <a:schemeClr val="tx1"/>
            </a:solidFill>
            <a:latin typeface="华康俪金黑W8(P)"/>
          </a:endParaRPr>
        </a:p>
      </dgm:t>
    </dgm:pt>
    <dgm:pt modelId="{C46E646A-1DC2-40F9-9114-FF0760D97841}" cxnId="{E03658BD-B7F9-43CA-B765-D7554CC787A3}" type="sibTrans">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800" b="1" dirty="0">
              <a:solidFill>
                <a:schemeClr val="tx1"/>
              </a:solidFill>
              <a:latin typeface="华康俪金黑W8(P)"/>
            </a:rPr>
            <a:t>提出合理解决方案</a:t>
          </a:r>
        </a:p>
      </dgm:t>
    </dgm:pt>
    <dgm:pt modelId="{F13CAAB0-AC78-4220-B800-90E007CCA568}" cxnId="{67BD58CF-54FA-45CC-A170-6CF6A4C3EEF4}" type="parTrans">
      <dgm:prSet/>
      <dgm:spPr/>
      <dgm:t>
        <a:bodyPr/>
        <a:lstStyle/>
        <a:p>
          <a:endParaRPr lang="zh-CN" altLang="en-US" b="1">
            <a:solidFill>
              <a:schemeClr val="tx1"/>
            </a:solidFill>
            <a:latin typeface="华康俪金黑W8(P)"/>
          </a:endParaRPr>
        </a:p>
      </dgm:t>
    </dgm:pt>
    <dgm:pt modelId="{A9E770A3-F7CB-4290-A0E0-497FC4E3C750}" cxnId="{67BD58CF-54FA-45CC-A170-6CF6A4C3EEF4}" type="sibTrans">
      <dgm:prSet/>
      <dgm:spPr/>
      <dgm:t>
        <a:bodyPr/>
        <a:lstStyle/>
        <a:p>
          <a:endParaRPr lang="zh-CN" altLang="en-US" b="1">
            <a:solidFill>
              <a:schemeClr val="tx1"/>
            </a:solidFill>
            <a:latin typeface="华康俪金黑W8(P)"/>
          </a:endParaRPr>
        </a:p>
      </dgm:t>
    </dgm:pt>
    <dgm:pt modelId="{4A1A6CA0-FFE9-4317-B035-89337C1CCD2C}">
      <dgm:prSet phldrT="[文本]"/>
      <dgm:spPr/>
      <dgm:t>
        <a:bodyPr/>
        <a:lstStyle/>
        <a:p>
          <a:r>
            <a:rPr lang="zh-CN" altLang="en-US" b="1" dirty="0">
              <a:solidFill>
                <a:schemeClr val="tx1"/>
              </a:solidFill>
              <a:latin typeface="华康俪金黑W8(P)"/>
            </a:rPr>
            <a:t>配药</a:t>
          </a:r>
        </a:p>
      </dgm:t>
    </dgm:pt>
    <dgm:pt modelId="{507CC9C8-1FB0-4187-A06B-130A43AE0E54}" cxnId="{2425A577-275E-4417-B1FB-F60FB250E301}" type="parTrans">
      <dgm:prSet/>
      <dgm:spPr/>
      <dgm:t>
        <a:bodyPr/>
        <a:lstStyle/>
        <a:p>
          <a:endParaRPr lang="zh-CN" altLang="en-US" b="1">
            <a:solidFill>
              <a:schemeClr val="tx1"/>
            </a:solidFill>
            <a:latin typeface="华康俪金黑W8(P)"/>
          </a:endParaRPr>
        </a:p>
      </dgm:t>
    </dgm:pt>
    <dgm:pt modelId="{7B6FE1BF-848A-4F76-AC2B-1139F81FAB2C}" cxnId="{2425A577-275E-4417-B1FB-F60FB250E301}" type="sibTrans">
      <dgm:prSet/>
      <dgm:spPr/>
      <dgm:t>
        <a:bodyPr/>
        <a:lstStyle/>
        <a:p>
          <a:endParaRPr lang="zh-CN" altLang="en-US" b="1">
            <a:solidFill>
              <a:schemeClr val="tx1"/>
            </a:solidFill>
            <a:latin typeface="华康俪金黑W8(P)"/>
          </a:endParaRPr>
        </a:p>
      </dgm:t>
    </dgm:pt>
    <dgm:pt modelId="{A81F8F70-5E8D-4B3E-8F89-FE47186960C2}">
      <dgm:prSet phldrT="[文本]"/>
      <dgm:spPr/>
      <dgm:t>
        <a:bodyPr/>
        <a:lstStyle/>
        <a:p>
          <a:r>
            <a:rPr lang="zh-CN" altLang="en-US" b="1" dirty="0">
              <a:solidFill>
                <a:schemeClr val="tx1"/>
              </a:solidFill>
              <a:latin typeface="华康俪金黑W8(P)"/>
            </a:rPr>
            <a:t>治疗</a:t>
          </a:r>
        </a:p>
      </dgm:t>
    </dgm:pt>
    <dgm:pt modelId="{F3296350-9D9D-4E99-BB1A-B57E5451E98A}" cxnId="{3EA29B0D-6167-4EAC-98AA-966FE9725B10}" type="parTrans">
      <dgm:prSet/>
      <dgm:spPr/>
      <dgm:t>
        <a:bodyPr/>
        <a:lstStyle/>
        <a:p>
          <a:endParaRPr lang="zh-CN" altLang="en-US" b="1">
            <a:solidFill>
              <a:schemeClr val="tx1"/>
            </a:solidFill>
            <a:latin typeface="华康俪金黑W8(P)"/>
          </a:endParaRPr>
        </a:p>
      </dgm:t>
    </dgm:pt>
    <dgm:pt modelId="{736A98DA-6A99-4BF0-A2FF-57A99E27BA83}" cxnId="{3EA29B0D-6167-4EAC-98AA-966FE9725B10}" type="sibTrans">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800" b="1" dirty="0">
              <a:solidFill>
                <a:schemeClr val="tx1"/>
              </a:solidFill>
              <a:latin typeface="华康俪金黑W8(P)"/>
            </a:rPr>
            <a:t>设计开发软件系统</a:t>
          </a:r>
        </a:p>
      </dgm:t>
    </dgm:pt>
    <dgm:pt modelId="{5CA422FB-E4E5-4A03-8770-9CCC5EFE4A5C}" cxnId="{D57EB0D3-CA34-4AD9-8FDB-E5773C235150}" type="parTrans">
      <dgm:prSet/>
      <dgm:spPr/>
      <dgm:t>
        <a:bodyPr/>
        <a:lstStyle/>
        <a:p>
          <a:endParaRPr lang="zh-CN" altLang="en-US" b="1">
            <a:solidFill>
              <a:schemeClr val="tx1"/>
            </a:solidFill>
            <a:latin typeface="华康俪金黑W8(P)"/>
          </a:endParaRPr>
        </a:p>
      </dgm:t>
    </dgm:pt>
    <dgm:pt modelId="{768F023E-6382-4A37-84FB-DB280BEC0759}" cxnId="{D57EB0D3-CA34-4AD9-8FDB-E5773C235150}" type="sibTrans">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800" b="1" dirty="0">
              <a:solidFill>
                <a:schemeClr val="tx1"/>
              </a:solidFill>
              <a:latin typeface="华康俪金黑W8(P)"/>
            </a:rPr>
            <a:t>实施维护软件系统</a:t>
          </a:r>
        </a:p>
      </dgm:t>
    </dgm:pt>
    <dgm:pt modelId="{D3946E6C-0ADA-415B-9A0F-86E263E99B02}" cxnId="{EEA78D89-52D0-438D-9873-4EDA924181E5}" type="parTrans">
      <dgm:prSet/>
      <dgm:spPr/>
      <dgm:t>
        <a:bodyPr/>
        <a:lstStyle/>
        <a:p>
          <a:endParaRPr lang="zh-CN" altLang="en-US" b="1">
            <a:solidFill>
              <a:schemeClr val="tx1"/>
            </a:solidFill>
            <a:latin typeface="华康俪金黑W8(P)"/>
          </a:endParaRPr>
        </a:p>
      </dgm:t>
    </dgm:pt>
    <dgm:pt modelId="{9CD27C80-AC2E-4620-B6FA-BDFEA0BE484F}" cxnId="{EEA78D89-52D0-438D-9873-4EDA924181E5}" type="sibTrans">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pt>
    <dgm:pt modelId="{68AF5A80-EF42-4AED-BC1D-8F9EB6AE9BF5}" type="pres">
      <dgm:prSet presAssocID="{FCF7349B-C67A-4862-BB85-6690C35B1C96}" presName="descendantText" presStyleLbl="alignAcc1" presStyleIdx="0" presStyleCnt="4">
        <dgm:presLayoutVars>
          <dgm:bulletEnabled val="1"/>
        </dgm:presLayoutVars>
      </dgm:prSet>
      <dgm:spPr/>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pt>
    <dgm:pt modelId="{EA1EF20B-419E-4880-9C30-DC94AC8D69C7}" type="pres">
      <dgm:prSet presAssocID="{062ECF6E-2B6B-4BF8-958E-1FA379DE6C5D}" presName="descendantText" presStyleLbl="alignAcc1" presStyleIdx="1" presStyleCnt="4">
        <dgm:presLayoutVars>
          <dgm:bulletEnabled val="1"/>
        </dgm:presLayoutVars>
      </dgm:prSet>
      <dgm:spPr/>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pt>
    <dgm:pt modelId="{FCFF4C28-C682-4B63-B069-150DBD2FD9C6}" type="pres">
      <dgm:prSet presAssocID="{4A1A6CA0-FFE9-4317-B035-89337C1CCD2C}" presName="descendantText" presStyleLbl="alignAcc1" presStyleIdx="2" presStyleCnt="4">
        <dgm:presLayoutVars>
          <dgm:bulletEnabled val="1"/>
        </dgm:presLayoutVars>
      </dgm:prSet>
      <dgm:spPr/>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pt>
    <dgm:pt modelId="{2707C44F-CAEC-4AF9-8387-1BB2EC18CE99}" type="pres">
      <dgm:prSet presAssocID="{A81F8F70-5E8D-4B3E-8F89-FE47186960C2}" presName="descendantText" presStyleLbl="alignAcc1" presStyleIdx="3" presStyleCnt="4">
        <dgm:presLayoutVars>
          <dgm:bulletEnabled val="1"/>
        </dgm:presLayoutVars>
      </dgm:prSet>
      <dgm:spPr/>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诊断</a:t>
          </a:r>
        </a:p>
      </dsp:txBody>
      <dsp:txXfrm rot="-5400000">
        <a:off x="1" y="512108"/>
        <a:ext cx="1024202" cy="438943"/>
      </dsp:txXfrm>
    </dsp:sp>
    <dsp:sp modelId="{68AF5A80-EF42-4AED-BC1D-8F9EB6AE9BF5}">
      <dsp:nvSpPr>
        <dsp:cNvPr id="0" name=""/>
        <dsp:cNvSpPr/>
      </dsp:nvSpPr>
      <dsp:spPr>
        <a:xfrm rot="5400000">
          <a:off x="2360967" y="-133675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准确定位痛点</a:t>
          </a:r>
        </a:p>
      </dsp:txBody>
      <dsp:txXfrm rot="-5400000">
        <a:off x="1024202" y="46434"/>
        <a:ext cx="3578149" cy="858192"/>
      </dsp:txXfrm>
    </dsp:sp>
    <dsp:sp modelId="{A570785C-59E2-4EF1-A8AA-1EBED734FBB7}">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开方</a:t>
          </a:r>
        </a:p>
      </dsp:txBody>
      <dsp:txXfrm rot="-5400000">
        <a:off x="1" y="1830610"/>
        <a:ext cx="1024202" cy="438943"/>
      </dsp:txXfrm>
    </dsp:sp>
    <dsp:sp modelId="{EA1EF20B-419E-4880-9C30-DC94AC8D69C7}">
      <dsp:nvSpPr>
        <dsp:cNvPr id="0" name=""/>
        <dsp:cNvSpPr/>
      </dsp:nvSpPr>
      <dsp:spPr>
        <a:xfrm rot="5400000">
          <a:off x="2360967" y="-1825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提出合理解决方案</a:t>
          </a:r>
        </a:p>
      </dsp:txBody>
      <dsp:txXfrm rot="-5400000">
        <a:off x="1024202" y="1364936"/>
        <a:ext cx="3578149" cy="858192"/>
      </dsp:txXfrm>
    </dsp:sp>
    <dsp:sp modelId="{1B453154-CBB2-4470-AC37-1A1E79EA4B2F}">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配药</a:t>
          </a:r>
        </a:p>
      </dsp:txBody>
      <dsp:txXfrm rot="-5400000">
        <a:off x="1" y="3149112"/>
        <a:ext cx="1024202" cy="438943"/>
      </dsp:txXfrm>
    </dsp:sp>
    <dsp:sp modelId="{FCFF4C28-C682-4B63-B069-150DBD2FD9C6}">
      <dsp:nvSpPr>
        <dsp:cNvPr id="0" name=""/>
        <dsp:cNvSpPr/>
      </dsp:nvSpPr>
      <dsp:spPr>
        <a:xfrm rot="5400000">
          <a:off x="2360967" y="130024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设计开发软件系统</a:t>
          </a:r>
        </a:p>
      </dsp:txBody>
      <dsp:txXfrm rot="-5400000">
        <a:off x="1024202" y="2683436"/>
        <a:ext cx="3578149" cy="858192"/>
      </dsp:txXfrm>
    </dsp:sp>
    <dsp:sp modelId="{37D6BDAA-776C-476D-8ADB-CEDA5E6143F4}">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治疗</a:t>
          </a:r>
        </a:p>
      </dsp:txBody>
      <dsp:txXfrm rot="-5400000">
        <a:off x="1" y="4467614"/>
        <a:ext cx="1024202" cy="438943"/>
      </dsp:txXfrm>
    </dsp:sp>
    <dsp:sp modelId="{2707C44F-CAEC-4AF9-8387-1BB2EC18CE99}">
      <dsp:nvSpPr>
        <dsp:cNvPr id="0" name=""/>
        <dsp:cNvSpPr/>
      </dsp:nvSpPr>
      <dsp:spPr>
        <a:xfrm rot="5400000">
          <a:off x="2360967" y="261874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实施维护软件系统</a:t>
          </a:r>
        </a:p>
      </dsp:txBody>
      <dsp:txXfrm rot="-5400000">
        <a:off x="1024202" y="4001938"/>
        <a:ext cx="3578149"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待修改</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3" Type="http://schemas.openxmlformats.org/officeDocument/2006/relationships/theme" Target="../theme/theme1.xml"/><Relationship Id="rId62" Type="http://schemas.openxmlformats.org/officeDocument/2006/relationships/image" Target="../media/image2.jpeg"/><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9.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17.emf"/><Relationship Id="rId1"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0.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44.png"/><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46.png"/><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48.png"/><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50.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5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50.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5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endParaRPr lang="zh-CN" altLang="en-US" sz="2800" b="1" dirty="0">
              <a:solidFill>
                <a:srgbClr val="BE1007"/>
              </a:solidFill>
              <a:latin typeface="华康俪金黑W8(P)" panose="020B0800000000000000" pitchFamily="34" charset="-122"/>
              <a:ea typeface="华康俪金黑W8(P)"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endParaRPr lang="zh-CN" altLang="en-US" b="1" dirty="0">
              <a:solidFill>
                <a:srgbClr val="FF0000"/>
              </a:solidFill>
            </a:endParaRPr>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1"/>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endParaRPr lang="zh-CN" altLang="en-US" sz="10000" b="1" dirty="0">
              <a:solidFill>
                <a:srgbClr val="FF0000"/>
              </a:solidFill>
            </a:endParaRP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1"/>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65580"/>
            <a:ext cx="10972800" cy="4389120"/>
          </a:xfrm>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1"/>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667108" y="2636834"/>
            <a:ext cx="7000924" cy="3571900"/>
            <a:chOff x="2143108" y="2928934"/>
            <a:chExt cx="7000924"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2143108" y="3071810"/>
              <a:ext cx="1785952"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dirty="0">
                  <a:ln w="18415" cmpd="sng">
                    <a:solidFill>
                      <a:srgbClr val="FFFFFF"/>
                    </a:solidFill>
                    <a:prstDash val="solid"/>
                  </a:ln>
                  <a:effectLst>
                    <a:outerShdw blurRad="63500" dir="3600000" algn="tl" rotWithShape="0">
                      <a:srgbClr val="000000">
                        <a:alpha val="70000"/>
                      </a:srgbClr>
                    </a:outerShdw>
                  </a:effectLst>
                </a:rPr>
                <a:t>企业管理系统</a:t>
              </a:r>
              <a:endParaRPr lang="zh-CN" altLang="en-US" dirty="0">
                <a:ln w="18415" cmpd="sng">
                  <a:solidFill>
                    <a:srgbClr val="FFFFFF"/>
                  </a:solidFill>
                  <a:prstDash val="solid"/>
                </a:ln>
                <a:effectLst>
                  <a:outerShdw blurRad="63500" dir="3600000" algn="tl" rotWithShape="0">
                    <a:srgbClr val="000000">
                      <a:alpha val="70000"/>
                    </a:srgbClr>
                  </a:outerShdw>
                </a:effectLst>
              </a:endParaRP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881422" y="3708404"/>
            <a:ext cx="2786082" cy="1939936"/>
            <a:chOff x="2357422" y="4000504"/>
            <a:chExt cx="2786082"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2357422" y="5572140"/>
              <a:ext cx="2038355"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企业人力资源系统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endParaRPr lang="zh-CN" altLang="en-US" dirty="0"/>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客户部</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endParaRPr lang="en-US" altLang="zh-CN" dirty="0"/>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endParaRPr lang="en-US" altLang="zh-CN" dirty="0"/>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endParaRPr lang="zh-CN" altLang="en-US" dirty="0"/>
          </a:p>
        </p:txBody>
      </p:sp>
      <p:pic>
        <p:nvPicPr>
          <p:cNvPr id="8" name="Picture 2"/>
          <p:cNvPicPr>
            <a:picLocks noChangeAspect="1" noChangeArrowheads="1"/>
          </p:cNvPicPr>
          <p:nvPr/>
        </p:nvPicPr>
        <p:blipFill>
          <a:blip r:embed="rId1"/>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1"/>
          <a:srcRect l="32227" t="17442" r="32031" b="46705"/>
          <a:stretch>
            <a:fillRect/>
          </a:stretch>
        </p:blipFill>
        <p:spPr bwMode="auto">
          <a:xfrm>
            <a:off x="4595802" y="3368676"/>
            <a:ext cx="4357718" cy="2643206"/>
          </a:xfrm>
          <a:prstGeom prst="rect">
            <a:avLst/>
          </a:prstGeom>
          <a:noFill/>
          <a:ln w="9525">
            <a:noFill/>
            <a:miter lim="800000"/>
            <a:headEnd/>
            <a:tailEnd/>
          </a:ln>
          <a:effectLst/>
        </p:spPr>
      </p:pic>
      <p:sp>
        <p:nvSpPr>
          <p:cNvPr id="7" name="线形标注 2(带边框和强调线) 6"/>
          <p:cNvSpPr/>
          <p:nvPr/>
        </p:nvSpPr>
        <p:spPr>
          <a:xfrm>
            <a:off x="8310578" y="25114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回顾：像医生一样解决用户的痛</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t>企业生存</a:t>
            </a:r>
            <a:endParaRPr lang="zh-CN" altLang="en-US" sz="2800" dirty="0"/>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t>盈利（赚钱）</a:t>
            </a:r>
            <a:endParaRPr lang="zh-CN" altLang="en-US" sz="2800" dirty="0"/>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2559923" y="2853247"/>
            <a:ext cx="1210588" cy="400110"/>
          </a:xfrm>
          <a:prstGeom prst="rect">
            <a:avLst/>
          </a:prstGeom>
          <a:noFill/>
        </p:spPr>
        <p:txBody>
          <a:bodyPr wrap="none" rtlCol="0">
            <a:spAutoFit/>
          </a:bodyPr>
          <a:lstStyle/>
          <a:p>
            <a:r>
              <a:rPr lang="zh-CN" altLang="en-US" sz="2000" dirty="0"/>
              <a:t>增加收入</a:t>
            </a:r>
            <a:endParaRPr lang="zh-CN" altLang="en-US" sz="2000" dirty="0"/>
          </a:p>
        </p:txBody>
      </p:sp>
      <p:sp>
        <p:nvSpPr>
          <p:cNvPr id="27" name="文本框 26"/>
          <p:cNvSpPr txBox="1"/>
          <p:nvPr/>
        </p:nvSpPr>
        <p:spPr>
          <a:xfrm>
            <a:off x="3897029" y="2853247"/>
            <a:ext cx="1210588" cy="400110"/>
          </a:xfrm>
          <a:prstGeom prst="rect">
            <a:avLst/>
          </a:prstGeom>
          <a:noFill/>
        </p:spPr>
        <p:txBody>
          <a:bodyPr wrap="none" rtlCol="0">
            <a:spAutoFit/>
          </a:bodyPr>
          <a:lstStyle/>
          <a:p>
            <a:r>
              <a:rPr lang="zh-CN" altLang="en-US" sz="2000" dirty="0"/>
              <a:t>降低成本</a:t>
            </a:r>
            <a:endParaRPr lang="zh-CN" altLang="en-US" sz="2000" dirty="0"/>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2738492" y="3914297"/>
            <a:ext cx="2262158" cy="646331"/>
          </a:xfrm>
          <a:prstGeom prst="rect">
            <a:avLst/>
          </a:prstGeom>
          <a:noFill/>
        </p:spPr>
        <p:txBody>
          <a:bodyPr wrap="none" rtlCol="0">
            <a:spAutoFit/>
          </a:bodyPr>
          <a:lstStyle/>
          <a:p>
            <a:pPr algn="ctr"/>
            <a:r>
              <a:rPr lang="zh-CN" altLang="en-US" dirty="0"/>
              <a:t>不断面对挑战和问题</a:t>
            </a:r>
            <a:endParaRPr lang="en-US" altLang="zh-CN" dirty="0"/>
          </a:p>
          <a:p>
            <a:pPr algn="ctr"/>
            <a:r>
              <a:rPr lang="zh-CN" altLang="en-US" dirty="0"/>
              <a:t>（客户的痛点）</a:t>
            </a:r>
            <a:endParaRPr lang="zh-CN" altLang="en-US" dirty="0"/>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t>企业投入（花钱）</a:t>
            </a:r>
            <a:endParaRPr lang="zh-CN" altLang="en-US" sz="2800" dirty="0"/>
          </a:p>
        </p:txBody>
      </p:sp>
      <p:sp>
        <p:nvSpPr>
          <p:cNvPr id="32" name="椭圆形标注 31"/>
          <p:cNvSpPr/>
          <p:nvPr/>
        </p:nvSpPr>
        <p:spPr>
          <a:xfrm>
            <a:off x="765822" y="5079048"/>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rPr>
              <a:t>如果能解决好这里，客户就愿意付费</a:t>
            </a:r>
            <a:endParaRPr lang="zh-CN" altLang="en-US" b="1" dirty="0">
              <a:solidFill>
                <a:schemeClr val="tx1"/>
              </a:solidFill>
            </a:endParaRPr>
          </a:p>
        </p:txBody>
      </p:sp>
      <p:graphicFrame>
        <p:nvGraphicFramePr>
          <p:cNvPr id="33" name="图示 32"/>
          <p:cNvGraphicFramePr/>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4154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1"/>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2"/>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1"/>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47435"/>
            <a:ext cx="10464800" cy="4136726"/>
          </a:xfrm>
        </p:spPr>
        <p:txBody>
          <a:bodyPr/>
          <a:lstStyle/>
          <a:p>
            <a:pPr>
              <a:lnSpc>
                <a:spcPct val="150000"/>
              </a:lnSpc>
            </a:pPr>
            <a:r>
              <a:rPr lang="zh-CN" altLang="en-US" b="1" dirty="0"/>
              <a:t>业务用例</a:t>
            </a:r>
            <a:r>
              <a:rPr lang="en-US" altLang="zh-CN" b="1" dirty="0"/>
              <a:t>[Business Use Case]</a:t>
            </a:r>
            <a:endParaRPr lang="en-US" altLang="zh-CN" b="1" dirty="0"/>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387444" y="1623712"/>
          <a:ext cx="3500462" cy="4251960"/>
        </p:xfrm>
        <a:graphic>
          <a:graphicData uri="http://schemas.openxmlformats.org/drawingml/2006/table">
            <a:tbl>
              <a:tblPr firstRow="1" bandRow="1"/>
              <a:tblGrid>
                <a:gridCol w="497599"/>
                <a:gridCol w="3002863"/>
              </a:tblGrid>
              <a:tr h="640080">
                <a:tc>
                  <a:txBody>
                    <a:bodyPr/>
                    <a:lstStyle/>
                    <a:p>
                      <a:r>
                        <a:rPr lang="zh-CN" altLang="en-US" sz="1800" dirty="0">
                          <a:latin typeface="微软雅黑" panose="020B0503020204020204" pitchFamily="34" charset="-122"/>
                          <a:ea typeface="微软雅黑" panose="020B0503020204020204" pitchFamily="34" charset="-122"/>
                        </a:rPr>
                        <a:t>老大</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r>
                        <a:rPr lang="zh-CN" altLang="en-US" sz="1800" dirty="0">
                          <a:latin typeface="微软雅黑" panose="020B0503020204020204" pitchFamily="34" charset="-122"/>
                          <a:ea typeface="微软雅黑" panose="020B0503020204020204" pitchFamily="34" charset="-122"/>
                        </a:rPr>
                        <a:t>愿景</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2009505">
                <a:tc>
                  <a:txBody>
                    <a:bodyPr/>
                    <a:lstStyle/>
                    <a:p>
                      <a:r>
                        <a:rPr lang="zh-CN" altLang="en-US" sz="1800" dirty="0">
                          <a:latin typeface="微软雅黑" panose="020B0503020204020204" pitchFamily="34" charset="-122"/>
                          <a:ea typeface="微软雅黑" panose="020B0503020204020204" pitchFamily="34" charset="-122"/>
                        </a:rPr>
                        <a:t>度量指标</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18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1"/>
          <a:srcRect l="15234" t="21318" r="38476" b="16666"/>
          <a:stretch>
            <a:fillRect/>
          </a:stretch>
        </p:blipFill>
        <p:spPr bwMode="auto">
          <a:xfrm>
            <a:off x="5243210" y="1725602"/>
            <a:ext cx="5379058" cy="4357718"/>
          </a:xfrm>
          <a:prstGeom prst="rect">
            <a:avLst/>
          </a:prstGeom>
          <a:noFill/>
          <a:ln w="9525">
            <a:noFill/>
            <a:miter lim="800000"/>
            <a:headEnd/>
            <a:tailEnd/>
          </a:ln>
          <a:effectLst/>
        </p:spPr>
      </p:pic>
      <p:sp>
        <p:nvSpPr>
          <p:cNvPr id="8" name="矩形 7"/>
          <p:cNvSpPr/>
          <p:nvPr/>
        </p:nvSpPr>
        <p:spPr>
          <a:xfrm>
            <a:off x="7881950" y="14398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5238744" y="35115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业务参与者？</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239140" y="25114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endParaRPr lang="zh-CN" altLang="en-US" dirty="0"/>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128197" y="1356935"/>
          <a:ext cx="10076832" cy="4846320"/>
        </p:xfrm>
        <a:graphic>
          <a:graphicData uri="http://schemas.openxmlformats.org/drawingml/2006/table">
            <a:tbl>
              <a:tblPr firstRow="1" bandRow="1"/>
              <a:tblGrid>
                <a:gridCol w="2239276"/>
                <a:gridCol w="7837556"/>
              </a:tblGrid>
              <a:tr h="370840">
                <a:tc>
                  <a:txBody>
                    <a:bodyPr/>
                    <a:lstStyle/>
                    <a:p>
                      <a:pPr algn="ctr">
                        <a:lnSpc>
                          <a:spcPct val="150000"/>
                        </a:lnSpc>
                      </a:pPr>
                      <a:r>
                        <a:rPr lang="zh-CN" altLang="en-US" sz="2800" b="1" dirty="0"/>
                        <a:t>业务用例</a:t>
                      </a:r>
                      <a:endParaRPr lang="zh-CN" altLang="en-US" sz="2800" b="1" dirty="0"/>
                    </a:p>
                  </a:txBody>
                  <a:tcPr/>
                </a:tc>
                <a:tc>
                  <a:txBody>
                    <a:bodyPr/>
                    <a:lstStyle/>
                    <a:p>
                      <a:pPr algn="ctr">
                        <a:lnSpc>
                          <a:spcPct val="150000"/>
                        </a:lnSpc>
                      </a:pPr>
                      <a:r>
                        <a:rPr lang="zh-CN" altLang="en-US" sz="2800" b="1" dirty="0"/>
                        <a:t>简述</a:t>
                      </a:r>
                      <a:endParaRPr lang="zh-CN" altLang="en-US" sz="2800" b="1" dirty="0"/>
                    </a:p>
                  </a:txBody>
                  <a:tcPr/>
                </a:tc>
              </a:tr>
              <a:tr h="370840">
                <a:tc>
                  <a:txBody>
                    <a:bodyPr/>
                    <a:lstStyle/>
                    <a:p>
                      <a:pPr algn="ctr">
                        <a:lnSpc>
                          <a:spcPct val="150000"/>
                        </a:lnSpc>
                      </a:pPr>
                      <a:r>
                        <a:rPr lang="zh-CN" altLang="en-US" sz="2800" dirty="0"/>
                        <a:t>取款</a:t>
                      </a:r>
                      <a:endParaRPr lang="zh-CN" altLang="en-US" sz="2800" dirty="0"/>
                    </a:p>
                  </a:txBody>
                  <a:tcPr/>
                </a:tc>
                <a:tc>
                  <a:txBody>
                    <a:bodyPr/>
                    <a:lstStyle/>
                    <a:p>
                      <a:pPr>
                        <a:lnSpc>
                          <a:spcPct val="150000"/>
                        </a:lnSpc>
                      </a:pPr>
                      <a:r>
                        <a:rPr lang="zh-CN" altLang="en-US" sz="2800" dirty="0"/>
                        <a:t>银行客户于财神银行营业时间，到财神银行的营业厅，由银行柜员协助办理取款业务。</a:t>
                      </a:r>
                      <a:endParaRPr lang="zh-CN" altLang="en-US" sz="2800" dirty="0"/>
                    </a:p>
                  </a:txBody>
                  <a:tcPr/>
                </a:tc>
              </a:tr>
              <a:tr h="370840">
                <a:tc>
                  <a:txBody>
                    <a:bodyPr/>
                    <a:lstStyle/>
                    <a:p>
                      <a:pPr algn="ctr">
                        <a:lnSpc>
                          <a:spcPct val="150000"/>
                        </a:lnSpc>
                      </a:pPr>
                      <a:r>
                        <a:rPr lang="zh-CN" altLang="en-US" sz="2800" dirty="0"/>
                        <a:t>存款</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银行客户于财神银行营业时间，到财神银行的营业厅，由银行柜员协助办理存款业务。</a:t>
                      </a:r>
                      <a:endParaRPr lang="zh-CN" altLang="en-US" sz="2800" dirty="0"/>
                    </a:p>
                  </a:txBody>
                  <a:tcPr/>
                </a:tc>
              </a:tr>
              <a:tr h="370840">
                <a:tc>
                  <a:txBody>
                    <a:bodyPr/>
                    <a:lstStyle/>
                    <a:p>
                      <a:pPr algn="ctr">
                        <a:lnSpc>
                          <a:spcPct val="150000"/>
                        </a:lnSpc>
                      </a:pPr>
                      <a:r>
                        <a:rPr lang="zh-CN" altLang="en-US" sz="2800" dirty="0"/>
                        <a:t>转账</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银行客户于财神银行营业时间，到财神银行的营业厅，由银行柜员协助办理转账业务。</a:t>
                      </a:r>
                      <a:endParaRPr lang="zh-CN" altLang="en-US" sz="2800" dirty="0"/>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1"/>
          <a:srcRect l="16406" t="31977" r="15625" b="19573"/>
          <a:stretch>
            <a:fillRect/>
          </a:stretch>
        </p:blipFill>
        <p:spPr bwMode="auto">
          <a:xfrm>
            <a:off x="1995005" y="24955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1"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endParaRPr lang="zh-CN" altLang="en-US" dirty="0"/>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433135"/>
            <a:ext cx="10972800" cy="4389120"/>
          </a:xfrm>
        </p:spPr>
        <p:txBody>
          <a:bodyPr/>
          <a:lstStyle/>
          <a:p>
            <a:r>
              <a:rPr lang="zh-CN" altLang="en-US" dirty="0"/>
              <a:t>业务序列图详细描述业务执行者、业务工人、业务实体之间如何交互，以完成某个业务用例的实现流程。</a:t>
            </a:r>
            <a:endParaRPr lang="zh-CN" altLang="en-US" dirty="0"/>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endParaRPr lang="en-US" altLang="zh-CN" b="1" dirty="0"/>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endParaRPr lang="zh-CN" altLang="en-US" dirty="0"/>
          </a:p>
        </p:txBody>
      </p:sp>
      <p:pic>
        <p:nvPicPr>
          <p:cNvPr id="2051" name="Picture 3"/>
          <p:cNvPicPr>
            <a:picLocks noChangeAspect="1" noChangeArrowheads="1"/>
          </p:cNvPicPr>
          <p:nvPr/>
        </p:nvPicPr>
        <p:blipFill>
          <a:blip r:embed="rId1"/>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2"/>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3"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endParaRPr lang="en-US" altLang="zh-CN" b="1" dirty="0"/>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endParaRPr lang="zh-CN" altLang="en-US" dirty="0"/>
          </a:p>
        </p:txBody>
      </p:sp>
      <p:pic>
        <p:nvPicPr>
          <p:cNvPr id="3075" name="Picture 3"/>
          <p:cNvPicPr>
            <a:picLocks noChangeAspect="1" noChangeArrowheads="1"/>
          </p:cNvPicPr>
          <p:nvPr/>
        </p:nvPicPr>
        <p:blipFill>
          <a:blip r:embed="rId1"/>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2"/>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3"/>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业务实体</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solidFill>
                  <a:schemeClr val="tx1"/>
                </a:solidFill>
              </a:rPr>
              <a:t>识别业务对象：</a:t>
            </a:r>
            <a:r>
              <a:rPr lang="zh-CN" altLang="en-US" dirty="0"/>
              <a:t>业务执行者、业务工人、业务实体；</a:t>
            </a:r>
            <a:endParaRPr lang="en-US" altLang="zh-CN" dirty="0"/>
          </a:p>
          <a:p>
            <a:pPr marL="514350" indent="-457200">
              <a:lnSpc>
                <a:spcPct val="150000"/>
              </a:lnSpc>
              <a:buFont typeface="+mj-lt"/>
              <a:buAutoNum type="arabicPeriod"/>
            </a:pPr>
            <a:r>
              <a:rPr lang="zh-CN" altLang="en-US" dirty="0">
                <a:solidFill>
                  <a:schemeClr val="tx1"/>
                </a:solidFill>
              </a:rPr>
              <a:t>确定业务对象间的</a:t>
            </a:r>
            <a:r>
              <a:rPr lang="zh-CN" altLang="en-US" dirty="0">
                <a:solidFill>
                  <a:srgbClr val="FF0000"/>
                </a:solidFill>
              </a:rPr>
              <a:t>职责、协作</a:t>
            </a:r>
            <a:r>
              <a:rPr lang="zh-CN" altLang="en-US" dirty="0">
                <a:solidFill>
                  <a:schemeClr val="tx1"/>
                </a:solidFill>
              </a:rPr>
              <a:t>及</a:t>
            </a:r>
            <a:r>
              <a:rPr lang="zh-CN" altLang="en-US" dirty="0">
                <a:solidFill>
                  <a:srgbClr val="FF0000"/>
                </a:solidFill>
              </a:rPr>
              <a:t>交互顺序</a:t>
            </a:r>
            <a:r>
              <a:rPr lang="zh-CN" altLang="en-US" dirty="0">
                <a:solidFill>
                  <a:schemeClr val="tx1"/>
                </a:solidFill>
              </a:rPr>
              <a:t>；</a:t>
            </a:r>
            <a:endParaRPr lang="zh-CN" altLang="en-US" dirty="0"/>
          </a:p>
          <a:p>
            <a:pPr marL="514350" indent="-457200">
              <a:lnSpc>
                <a:spcPct val="150000"/>
              </a:lnSpc>
              <a:buFont typeface="+mj-lt"/>
              <a:buAutoNum type="arabicPeriod"/>
            </a:pPr>
            <a:r>
              <a:rPr lang="zh-CN" altLang="en-US" dirty="0"/>
              <a:t>通过序列图来了解现状，</a:t>
            </a:r>
            <a:r>
              <a:rPr lang="zh-CN" altLang="en-US" dirty="0">
                <a:solidFill>
                  <a:schemeClr val="tx1"/>
                </a:solidFill>
              </a:rPr>
              <a:t>为业务的优化提供依据</a:t>
            </a:r>
            <a:r>
              <a:rPr lang="zh-CN" altLang="en-US" dirty="0">
                <a:solidFill>
                  <a:schemeClr val="tx1"/>
                </a:solidFill>
              </a:rPr>
              <a:t>；</a:t>
            </a:r>
            <a:endParaRPr lang="zh-CN" altLang="en-US" dirty="0">
              <a:solidFill>
                <a:schemeClr val="tx1"/>
              </a:solidFill>
            </a:endParaRPr>
          </a:p>
        </p:txBody>
      </p:sp>
      <p:sp>
        <p:nvSpPr>
          <p:cNvPr id="4" name="文本框 3"/>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业务序列图的作用</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5082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001828" cy="4389120"/>
          </a:xfrm>
        </p:spPr>
        <p:txBody>
          <a:bodyPr/>
          <a:lstStyle/>
          <a:p>
            <a:pPr>
              <a:lnSpc>
                <a:spcPct val="150000"/>
              </a:lnSpc>
            </a:pPr>
            <a:r>
              <a:rPr lang="zh-CN" altLang="en-US" sz="2800" dirty="0"/>
              <a:t>取款业务用例</a:t>
            </a:r>
            <a:r>
              <a:rPr lang="zh-CN" altLang="en-US" dirty="0"/>
              <a:t>描述：客户在财神银行某分理处柜台前，将储蓄卡递给银行柜员，要求取款。柜员接过储蓄卡在工作终端机器上划卡，系统提示客户输入储蓄卡密码。客户通过密码录入器输入正确密码后，柜员又询问客户取款金额。柜员将取款信息录入银行系统，并使用工作终端打印了一份凭条。柜员递出取款凭条，客户签字确认。然后银行柜员在凭条上盖章，最后把钱、储蓄卡及凭条递给客户，取款业务完成。</a:t>
            </a:r>
            <a:endParaRPr lang="en-US" altLang="zh-CN" dirty="0"/>
          </a:p>
          <a:p>
            <a:pPr>
              <a:lnSpc>
                <a:spcPct val="150000"/>
              </a:lnSpc>
            </a:pPr>
            <a:r>
              <a:rPr lang="zh-CN" altLang="en-US" b="1" dirty="0">
                <a:solidFill>
                  <a:srgbClr val="FF0000"/>
                </a:solidFill>
              </a:rPr>
              <a:t>（注意：在现实工作中，类似如上的信息都是分析师与组织的业务专家深入沟通后才能获得的）</a:t>
            </a:r>
            <a:endParaRPr lang="zh-CN" altLang="en-US"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3269163"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2749471" cy="1424621"/>
          </a:xfrm>
          <a:prstGeom prst="rect">
            <a:avLst/>
          </a:prstGeom>
          <a:noFill/>
        </p:spPr>
        <p:txBody>
          <a:bodyPr wrap="none" rtlCol="0">
            <a:spAutoFit/>
          </a:bodyPr>
          <a:lstStyle/>
          <a:p>
            <a:pPr>
              <a:lnSpc>
                <a:spcPct val="150000"/>
              </a:lnSpc>
            </a:pPr>
            <a:r>
              <a:rPr lang="zh-CN" altLang="en-US" sz="2000" dirty="0"/>
              <a:t>先用文本写出流程</a:t>
            </a:r>
            <a:endParaRPr lang="en-US" altLang="zh-CN" sz="2000" dirty="0"/>
          </a:p>
          <a:p>
            <a:pPr>
              <a:lnSpc>
                <a:spcPct val="150000"/>
              </a:lnSpc>
            </a:pPr>
            <a:r>
              <a:rPr lang="zh-CN" altLang="en-US" sz="2000" dirty="0"/>
              <a:t>在此基础上转化为图</a:t>
            </a:r>
            <a:endParaRPr lang="en-US" altLang="zh-CN" sz="2000" dirty="0"/>
          </a:p>
          <a:p>
            <a:pPr>
              <a:lnSpc>
                <a:spcPct val="150000"/>
              </a:lnSpc>
            </a:pPr>
            <a:r>
              <a:rPr lang="zh-CN" altLang="en-US" sz="2000" dirty="0"/>
              <a:t>体会这两种方法的差异</a:t>
            </a:r>
            <a:endParaRPr lang="zh-CN" altLang="en-US" sz="2000" dirty="0"/>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2002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1"/>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1"/>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7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1"/>
          <a:srcRect l="18164" t="25194" r="17968" b="11821"/>
          <a:stretch>
            <a:fillRect/>
          </a:stretch>
        </p:blipFill>
        <p:spPr bwMode="auto">
          <a:xfrm>
            <a:off x="2165852" y="1435316"/>
            <a:ext cx="7786742"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1"/>
          <a:srcRect l="26953" t="26163" r="25000" b="11821"/>
          <a:stretch>
            <a:fillRect/>
          </a:stretch>
        </p:blipFill>
        <p:spPr bwMode="auto">
          <a:xfrm>
            <a:off x="2432675" y="1245497"/>
            <a:ext cx="6452681"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1"/>
          <a:srcRect l="15820" t="32946" r="13281" b="10852"/>
          <a:stretch>
            <a:fillRect/>
          </a:stretch>
        </p:blipFill>
        <p:spPr bwMode="auto">
          <a:xfrm>
            <a:off x="1781036" y="1585535"/>
            <a:ext cx="8643998" cy="4143404"/>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1"/>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1"/>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1"/>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b="1" dirty="0">
                <a:solidFill>
                  <a:srgbClr val="FF0000"/>
                </a:solidFill>
              </a:rPr>
              <a:t>我们如何改进（改进业务序列图）。</a:t>
            </a:r>
            <a:endParaRPr lang="zh-CN" altLang="en-US" b="1" dirty="0">
              <a:solidFill>
                <a:srgbClr val="FF0000"/>
              </a:solidFill>
            </a:endParaRP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endParaRPr lang="zh-CN" altLang="en-US" sz="3200" b="1">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994" y="1478854"/>
            <a:ext cx="8229600" cy="4389120"/>
          </a:xfrm>
        </p:spPr>
        <p:txBody>
          <a:bodyPr/>
          <a:lstStyle/>
          <a:p>
            <a:pPr>
              <a:lnSpc>
                <a:spcPct val="150000"/>
              </a:lnSpc>
            </a:pPr>
            <a:r>
              <a:rPr lang="zh-CN" altLang="en-US" dirty="0"/>
              <a:t>了解业务组织现状的目的</a:t>
            </a:r>
            <a:r>
              <a:rPr lang="en-US" altLang="zh-CN" dirty="0"/>
              <a:t>——</a:t>
            </a:r>
            <a:r>
              <a:rPr lang="zh-CN" altLang="en-US" dirty="0"/>
              <a:t>发现流程中的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信息自动流转</a:t>
            </a:r>
            <a:endParaRPr lang="en-US" altLang="zh-CN" dirty="0"/>
          </a:p>
          <a:p>
            <a:pPr lvl="1">
              <a:lnSpc>
                <a:spcPct val="150000"/>
              </a:lnSpc>
            </a:pPr>
            <a:r>
              <a:rPr lang="zh-CN" altLang="en-US" dirty="0"/>
              <a:t>封装复杂业务逻辑</a:t>
            </a:r>
            <a:endParaRPr lang="en-US" altLang="zh-CN" dirty="0"/>
          </a:p>
          <a:p>
            <a:pPr lvl="1">
              <a:lnSpc>
                <a:spcPct val="150000"/>
              </a:lnSpc>
            </a:pPr>
            <a:r>
              <a:rPr lang="zh-CN" altLang="en-US" dirty="0"/>
              <a:t>职责转移</a:t>
            </a:r>
            <a:endParaRPr lang="en-US" altLang="zh-CN" dirty="0"/>
          </a:p>
          <a:p>
            <a:pPr lvl="1">
              <a:lnSpc>
                <a:spcPct val="150000"/>
              </a:lnSpc>
            </a:pPr>
            <a:r>
              <a:rPr lang="zh-CN" altLang="en-US" dirty="0"/>
              <a:t>访问和操作业务对象</a:t>
            </a:r>
            <a:endParaRPr lang="en-US" altLang="zh-CN" dirty="0"/>
          </a:p>
          <a:p>
            <a:pPr lvl="1">
              <a:lnSpc>
                <a:spcPct val="150000"/>
              </a:lnSpc>
            </a:pPr>
            <a:r>
              <a:rPr lang="zh-CN" altLang="en-US" dirty="0"/>
              <a:t>其他</a:t>
            </a:r>
            <a:r>
              <a:rPr lang="en-US" altLang="zh-CN" dirty="0"/>
              <a:t>……</a:t>
            </a:r>
            <a:endParaRPr lang="zh-CN" altLang="en-US" dirty="0"/>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38568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endParaRPr lang="zh-CN" altLang="en-US" dirty="0"/>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988375"/>
            <a:ext cx="6786610" cy="3304008"/>
            <a:chOff x="2357422" y="3553992"/>
            <a:chExt cx="6786610" cy="3304008"/>
          </a:xfrm>
        </p:grpSpPr>
        <p:pic>
          <p:nvPicPr>
            <p:cNvPr id="2050" name="Picture 2"/>
            <p:cNvPicPr>
              <a:picLocks noChangeAspect="1" noChangeArrowheads="1"/>
            </p:cNvPicPr>
            <p:nvPr/>
          </p:nvPicPr>
          <p:blipFill>
            <a:blip r:embed="rId1"/>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2051" name="Picture 3"/>
          <p:cNvPicPr>
            <a:picLocks noChangeAspect="1" noChangeArrowheads="1"/>
          </p:cNvPicPr>
          <p:nvPr/>
        </p:nvPicPr>
        <p:blipFill>
          <a:blip r:embed="rId1"/>
          <a:srcRect l="53907" t="56202" r="6835" b="3100"/>
          <a:stretch>
            <a:fillRect/>
          </a:stretch>
        </p:blipFill>
        <p:spPr bwMode="auto">
          <a:xfrm>
            <a:off x="6921279" y="2988375"/>
            <a:ext cx="5270721" cy="3304008"/>
          </a:xfrm>
          <a:prstGeom prst="rect">
            <a:avLst/>
          </a:prstGeom>
          <a:noFill/>
          <a:ln w="9525">
            <a:noFill/>
            <a:miter lim="800000"/>
            <a:headEnd/>
            <a:tailEnd/>
          </a:ln>
          <a:effectLst/>
        </p:spPr>
      </p:pic>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包含的业务逻辑能封装到系统里吗？</a:t>
            </a:r>
            <a:endParaRPr lang="zh-CN" altLang="en-US" dirty="0"/>
          </a:p>
        </p:txBody>
      </p:sp>
      <p:pic>
        <p:nvPicPr>
          <p:cNvPr id="75778" name="Picture 2"/>
          <p:cNvPicPr>
            <a:picLocks noChangeAspect="1" noChangeArrowheads="1"/>
          </p:cNvPicPr>
          <p:nvPr/>
        </p:nvPicPr>
        <p:blipFill>
          <a:blip r:embed="rId1"/>
          <a:srcRect/>
          <a:stretch>
            <a:fillRect/>
          </a:stretch>
        </p:blipFill>
        <p:spPr bwMode="auto">
          <a:xfrm>
            <a:off x="800040" y="2582227"/>
            <a:ext cx="4643796" cy="3542802"/>
          </a:xfrm>
          <a:prstGeom prst="rect">
            <a:avLst/>
          </a:prstGeom>
          <a:noFill/>
          <a:ln w="9525">
            <a:noFill/>
            <a:miter lim="800000"/>
            <a:headEnd/>
            <a:tailEnd/>
          </a:ln>
          <a:effectLst/>
        </p:spPr>
      </p:pic>
      <p:pic>
        <p:nvPicPr>
          <p:cNvPr id="75779" name="Picture 3"/>
          <p:cNvPicPr>
            <a:picLocks noChangeAspect="1" noChangeArrowheads="1"/>
          </p:cNvPicPr>
          <p:nvPr/>
        </p:nvPicPr>
        <p:blipFill>
          <a:blip r:embed="rId2"/>
          <a:srcRect/>
          <a:stretch>
            <a:fillRect/>
          </a:stretch>
        </p:blipFill>
        <p:spPr bwMode="auto">
          <a:xfrm>
            <a:off x="5966970" y="2582227"/>
            <a:ext cx="5023907" cy="3542802"/>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endParaRPr lang="zh-CN" altLang="en-US" dirty="0"/>
          </a:p>
        </p:txBody>
      </p:sp>
      <p:pic>
        <p:nvPicPr>
          <p:cNvPr id="77826" name="Picture 2"/>
          <p:cNvPicPr>
            <a:picLocks noChangeAspect="1" noChangeArrowheads="1"/>
          </p:cNvPicPr>
          <p:nvPr/>
        </p:nvPicPr>
        <p:blipFill>
          <a:blip r:embed="rId1"/>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2"/>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endParaRPr lang="zh-CN" altLang="en-US" dirty="0"/>
          </a:p>
        </p:txBody>
      </p:sp>
      <p:pic>
        <p:nvPicPr>
          <p:cNvPr id="76802" name="Picture 2"/>
          <p:cNvPicPr>
            <a:picLocks noChangeAspect="1" noChangeArrowheads="1"/>
          </p:cNvPicPr>
          <p:nvPr/>
        </p:nvPicPr>
        <p:blipFill>
          <a:blip r:embed="rId1"/>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2"/>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endParaRPr lang="zh-CN" altLang="en-US" sz="2000" b="1" dirty="0">
                <a:latin typeface="微软雅黑" panose="020B0503020204020204" pitchFamily="34" charset="-122"/>
                <a:ea typeface="微软雅黑" panose="020B0503020204020204" pitchFamily="34" charset="-122"/>
              </a:endParaRP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514350" indent="-514350">
              <a:lnSpc>
                <a:spcPct val="150000"/>
              </a:lnSpc>
              <a:buFont typeface="+mj-lt"/>
              <a:buAutoNum type="arabicPeriod"/>
            </a:pPr>
            <a:r>
              <a:rPr lang="zh-CN" altLang="en-US" dirty="0"/>
              <a:t>将新系统作为一个业务实体；</a:t>
            </a:r>
            <a:endParaRPr lang="en-US" altLang="zh-CN" dirty="0"/>
          </a:p>
          <a:p>
            <a:pPr marL="514350" indent="-514350">
              <a:lnSpc>
                <a:spcPct val="150000"/>
              </a:lnSpc>
              <a:buFont typeface="+mj-lt"/>
              <a:buAutoNum type="arabicPeriod"/>
            </a:pPr>
            <a:r>
              <a:rPr lang="zh-CN" altLang="en-US" dirty="0"/>
              <a:t>将其引入组织现有业务流程；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endParaRPr lang="zh-CN" altLang="en-US" dirty="0"/>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采用改进业务序列图改进业务流程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489776" y="63197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28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408319"/>
            <a:ext cx="10972800" cy="4389120"/>
          </a:xfrm>
        </p:spPr>
        <p:txBody>
          <a:bodyPr/>
          <a:lstStyle/>
          <a:p>
            <a:pPr>
              <a:lnSpc>
                <a:spcPct val="150000"/>
              </a:lnSpc>
            </a:pPr>
            <a:r>
              <a:rPr lang="zh-CN" altLang="en-US" dirty="0"/>
              <a:t>通过改进业务序列，可以提前模拟出新系统的出现，将对组织现行的业务流程造成哪些影响，可以提前评估新系统的可行性或提前进行相应的准备工作，实现安全平稳的组织改进。</a:t>
            </a:r>
            <a:endParaRPr lang="en-US" altLang="zh-CN" dirty="0"/>
          </a:p>
          <a:p>
            <a:pPr>
              <a:lnSpc>
                <a:spcPct val="150000"/>
              </a:lnSpc>
            </a:pPr>
            <a:r>
              <a:rPr lang="zh-CN" altLang="en-US" dirty="0"/>
              <a:t>不要小看这一点，在真实世界里，这一点</a:t>
            </a:r>
            <a:br>
              <a:rPr lang="en-US" altLang="zh-CN" dirty="0"/>
            </a:br>
            <a:r>
              <a:rPr lang="zh-CN" altLang="en-US" dirty="0"/>
              <a:t>很关键，很多优秀的系统就因为不能适应</a:t>
            </a:r>
            <a:br>
              <a:rPr lang="en-US" altLang="zh-CN" dirty="0"/>
            </a:br>
            <a:r>
              <a:rPr lang="zh-CN" altLang="en-US" dirty="0"/>
              <a:t>组织的业务流程而被遗弃（例如工作流软件</a:t>
            </a:r>
            <a:br>
              <a:rPr lang="en-US" altLang="zh-CN" dirty="0"/>
            </a:br>
            <a:r>
              <a:rPr lang="zh-CN" altLang="en-US" dirty="0"/>
              <a:t>在国内命运）。</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现在能看出业务建模用序列图的好处了吗？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组织业务现状：业务专家的介绍。</a:t>
            </a:r>
            <a:endParaRPr lang="en-US" altLang="zh-CN" dirty="0"/>
          </a:p>
          <a:p>
            <a:pPr>
              <a:lnSpc>
                <a:spcPct val="150000"/>
              </a:lnSpc>
            </a:pPr>
            <a:r>
              <a:rPr lang="zh-CN" altLang="en-US" dirty="0"/>
              <a:t>组织业务改进：</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endParaRPr lang="zh-CN" altLang="en-US" dirty="0"/>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1"/>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2"/>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3"/>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如何获取业务建模信息</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5626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1"/>
          <a:srcRect/>
          <a:stretch>
            <a:fillRect/>
          </a:stretch>
        </p:blipFill>
        <p:spPr bwMode="auto">
          <a:xfrm>
            <a:off x="8053625" y="3906617"/>
            <a:ext cx="3238522" cy="2428892"/>
          </a:xfrm>
          <a:prstGeom prst="rect">
            <a:avLst/>
          </a:prstGeom>
          <a:noFill/>
        </p:spPr>
      </p:pic>
      <p:sp>
        <p:nvSpPr>
          <p:cNvPr id="3" name="内容占位符 2"/>
          <p:cNvSpPr>
            <a:spLocks noGrp="1"/>
          </p:cNvSpPr>
          <p:nvPr>
            <p:ph idx="1"/>
          </p:nvPr>
        </p:nvSpPr>
        <p:spPr>
          <a:xfrm>
            <a:off x="740228" y="1427480"/>
            <a:ext cx="10972800" cy="4389120"/>
          </a:xfrm>
        </p:spPr>
        <p:txBody>
          <a:bodyPr/>
          <a:lstStyle/>
          <a:p>
            <a:r>
              <a:rPr lang="zh-CN" altLang="en-US" dirty="0"/>
              <a:t>形式：面对面会议。</a:t>
            </a:r>
            <a:endParaRPr lang="en-US" altLang="zh-CN" dirty="0"/>
          </a:p>
          <a:p>
            <a:r>
              <a:rPr lang="zh-CN" altLang="en-US" dirty="0"/>
              <a:t>参会人：甲乙双方在业务建模阶段的主要参与者。</a:t>
            </a:r>
            <a:endParaRPr lang="en-US" altLang="zh-CN" dirty="0"/>
          </a:p>
          <a:p>
            <a:r>
              <a:rPr lang="zh-CN" altLang="en-US" dirty="0"/>
              <a:t>被审材料：系统愿景、选定组织、业务用例、业务现状序列图、业务改进序列图；</a:t>
            </a:r>
            <a:endParaRPr lang="en-US" altLang="zh-CN" dirty="0"/>
          </a:p>
          <a:p>
            <a:r>
              <a:rPr lang="zh-CN" altLang="en-US" dirty="0"/>
              <a:t>过程：需求分析师主持，介绍业务建模成果，所有参与者交流讨论，达成统一理解和确认。</a:t>
            </a:r>
            <a:endParaRPr lang="en-US" altLang="zh-CN" dirty="0"/>
          </a:p>
          <a:p>
            <a:r>
              <a:rPr lang="zh-CN" altLang="en-US" dirty="0"/>
              <a:t>结论：所有参与者</a:t>
            </a:r>
            <a:r>
              <a:rPr lang="zh-CN" altLang="en-US" dirty="0">
                <a:solidFill>
                  <a:srgbClr val="FF0000"/>
                </a:solidFill>
              </a:rPr>
              <a:t>签字</a:t>
            </a:r>
            <a:r>
              <a:rPr lang="zh-CN" altLang="en-US" dirty="0"/>
              <a:t>确认。（当然，</a:t>
            </a:r>
            <a:br>
              <a:rPr lang="en-US" altLang="zh-CN" dirty="0"/>
            </a:br>
            <a:r>
              <a:rPr lang="zh-CN" altLang="en-US" dirty="0"/>
              <a:t>也有可能是未达成共识，需要返工。）</a:t>
            </a:r>
            <a:endParaRPr lang="en-US" altLang="zh-CN" dirty="0"/>
          </a:p>
          <a:p>
            <a:r>
              <a:rPr lang="zh-CN" altLang="en-US" dirty="0"/>
              <a:t>注意：后续的工作基本不需要</a:t>
            </a:r>
            <a:br>
              <a:rPr lang="en-US" altLang="zh-CN" dirty="0"/>
            </a:br>
            <a:r>
              <a:rPr lang="zh-CN" altLang="en-US" dirty="0"/>
              <a:t>“老大”的参与了。</a:t>
            </a:r>
            <a:endParaRPr lang="zh-CN" altLang="en-US" dirty="0"/>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endParaRPr lang="zh-CN" altLang="en-US" dirty="0"/>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如果下面问题已经很清楚了，就可以精简甚至不做业务建模而直接进入需求分析阶段。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endParaRPr lang="zh-CN" altLang="en-US" dirty="0"/>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不懂客户就盲目提出解决方案，就像医生不诊断就出药方一样，后果是非常严重的，从金山的事故开始。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912" y="3056800"/>
            <a:ext cx="5114925"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1"/>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2"/>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endParaRPr lang="zh-CN" altLang="en-US" b="1" dirty="0">
              <a:solidFill>
                <a:srgbClr val="FF0000"/>
              </a:solidFill>
              <a:latin typeface="+mn-ea"/>
            </a:endParaRPr>
          </a:p>
        </p:txBody>
      </p:sp>
      <p:pic>
        <p:nvPicPr>
          <p:cNvPr id="14" name="图片 13" descr="C:\Users\qile\Desktop\软件过程\更新图片资源\参考图片\业务建模2.jpg业务建模2"/>
          <p:cNvPicPr>
            <a:picLocks noChangeAspect="1"/>
          </p:cNvPicPr>
          <p:nvPr/>
        </p:nvPicPr>
        <p:blipFill>
          <a:blip r:embed="rId3"/>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p>
            <a:r>
              <a:rPr lang="zh-CN" altLang="en-US" b="1" dirty="0">
                <a:solidFill>
                  <a:srgbClr val="FF0000"/>
                </a:solidFill>
                <a:latin typeface="+mn-ea"/>
              </a:rPr>
              <a:t>病例模型</a:t>
            </a:r>
            <a:endParaRPr lang="zh-CN" altLang="en-US" b="1" dirty="0">
              <a:solidFill>
                <a:srgbClr val="FF0000"/>
              </a:solidFill>
              <a:latin typeface="+mn-ea"/>
            </a:endParaRPr>
          </a:p>
        </p:txBody>
      </p:sp>
      <p:sp>
        <p:nvSpPr>
          <p:cNvPr id="16" name="文本框 15"/>
          <p:cNvSpPr txBox="1"/>
          <p:nvPr/>
        </p:nvSpPr>
        <p:spPr>
          <a:xfrm>
            <a:off x="4187012" y="3168639"/>
            <a:ext cx="1102360" cy="368300"/>
          </a:xfrm>
          <a:prstGeom prst="rect">
            <a:avLst/>
          </a:prstGeom>
          <a:noFill/>
        </p:spPr>
        <p:txBody>
          <a:bodyPr wrap="none" rtlCol="0">
            <a:spAutoFit/>
          </a:bodyPr>
          <a:p>
            <a:r>
              <a:rPr lang="zh-CN" altLang="en-US" b="1" dirty="0">
                <a:solidFill>
                  <a:srgbClr val="FF0000"/>
                </a:solidFill>
                <a:latin typeface="+mn-ea"/>
              </a:rPr>
              <a:t>病情检查</a:t>
            </a:r>
            <a:endParaRPr lang="zh-CN" altLang="en-US" b="1" dirty="0">
              <a:solidFill>
                <a:srgbClr val="FF0000"/>
              </a:solidFill>
              <a:latin typeface="+mn-ea"/>
            </a:endParaRPr>
          </a:p>
        </p:txBody>
      </p:sp>
      <p:sp>
        <p:nvSpPr>
          <p:cNvPr id="18" name="文本框 17"/>
          <p:cNvSpPr txBox="1"/>
          <p:nvPr/>
        </p:nvSpPr>
        <p:spPr>
          <a:xfrm>
            <a:off x="698038" y="2301955"/>
            <a:ext cx="693420" cy="255333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人</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sp>
        <p:nvSpPr>
          <p:cNvPr id="19" name="文本框 18"/>
          <p:cNvSpPr txBox="1"/>
          <p:nvPr/>
        </p:nvSpPr>
        <p:spPr>
          <a:xfrm>
            <a:off x="6280958" y="1993980"/>
            <a:ext cx="693420" cy="316928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企</a:t>
            </a:r>
            <a:endParaRPr lang="zh-CN" altLang="en-US" sz="4000" b="1" dirty="0">
              <a:solidFill>
                <a:schemeClr val="tx1"/>
              </a:solidFill>
              <a:latin typeface="+mn-ea"/>
            </a:endParaRPr>
          </a:p>
          <a:p>
            <a:r>
              <a:rPr lang="zh-CN" altLang="en-US" sz="4000" b="1" dirty="0">
                <a:solidFill>
                  <a:schemeClr val="tx1"/>
                </a:solidFill>
                <a:latin typeface="+mn-ea"/>
              </a:rPr>
              <a:t>业</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pic>
        <p:nvPicPr>
          <p:cNvPr id="20" name="图片 19" descr="C:\Users\qile\Desktop\软件过程\更新图片资源\参考图片\下载2.jpg下载2"/>
          <p:cNvPicPr>
            <a:picLocks noChangeAspect="1"/>
          </p:cNvPicPr>
          <p:nvPr/>
        </p:nvPicPr>
        <p:blipFill>
          <a:blip r:embed="rId4"/>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p>
            <a:r>
              <a:rPr lang="zh-CN" b="1" dirty="0">
                <a:solidFill>
                  <a:srgbClr val="FF0000"/>
                </a:solidFill>
                <a:latin typeface="+mn-ea"/>
              </a:rPr>
              <a:t>企业需求调查</a:t>
            </a:r>
            <a:endParaRPr lang="zh-CN" b="1"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9"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a:t>
            </a:r>
            <a:r>
              <a:rPr lang="zh-CN" altLang="en-US" dirty="0">
                <a:solidFill>
                  <a:srgbClr val="FF0000"/>
                </a:solidFill>
              </a:rPr>
              <a:t>客户</a:t>
            </a:r>
            <a:r>
              <a:rPr lang="zh-CN" altLang="en-US" dirty="0"/>
              <a:t>及其</a:t>
            </a:r>
            <a:r>
              <a:rPr lang="zh-CN" altLang="en-US" dirty="0">
                <a:solidFill>
                  <a:srgbClr val="FF0000"/>
                </a:solidFill>
              </a:rPr>
              <a:t>愿景</a:t>
            </a:r>
            <a:r>
              <a:rPr lang="zh-CN" altLang="en-US" dirty="0"/>
              <a:t>，切记不是在为自己做系统；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a:t>
            </a:r>
            <a:r>
              <a:rPr lang="zh-CN" altLang="en-US" dirty="0">
                <a:solidFill>
                  <a:srgbClr val="FF0000"/>
                </a:solidFill>
              </a:rPr>
              <a:t>改进</a:t>
            </a:r>
            <a:r>
              <a:rPr lang="en-US" altLang="zh-CN" dirty="0"/>
              <a:t>--</a:t>
            </a:r>
            <a:r>
              <a:rPr lang="zh-CN" altLang="en-US" dirty="0"/>
              <a:t>新系统的价值就是解决客户痛处、改良客户不足，这才是客户愿意掏腰包的动力；</a:t>
            </a:r>
            <a:endParaRPr lang="zh-CN" altLang="en-US" dirty="0"/>
          </a:p>
          <a:p>
            <a:pPr marL="914400" lvl="1" indent="-457200">
              <a:lnSpc>
                <a:spcPct val="150000"/>
              </a:lnSpc>
              <a:buFont typeface="+mj-lt"/>
              <a:buAutoNum type="arabicPeriod"/>
            </a:pPr>
            <a:r>
              <a:rPr lang="zh-CN" altLang="en-US" dirty="0"/>
              <a:t>在业务建模和需求分析解读，忘掉自己技术专家的身份；</a:t>
            </a:r>
            <a:endParaRPr lang="zh-CN" altLang="en-US" dirty="0"/>
          </a:p>
        </p:txBody>
      </p:sp>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业务建模的意义</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4262</Words>
  <Application>WPS 演示</Application>
  <PresentationFormat>宽屏</PresentationFormat>
  <Paragraphs>490</Paragraphs>
  <Slides>65</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宋体</vt:lpstr>
      <vt:lpstr>Wingdings</vt:lpstr>
      <vt:lpstr>隶书</vt:lpstr>
      <vt:lpstr>微软雅黑</vt:lpstr>
      <vt:lpstr>华康俪金黑W8(P)</vt:lpstr>
      <vt:lpstr>华康俪金黑W8(P)</vt:lpstr>
      <vt:lpstr>黑体</vt:lpstr>
      <vt:lpstr>Calibri</vt:lpstr>
      <vt:lpstr>Arial Unicode MS</vt:lpstr>
      <vt:lpstr>Berlin Sans FB Demi</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qile</cp:lastModifiedBy>
  <cp:revision>366</cp:revision>
  <dcterms:created xsi:type="dcterms:W3CDTF">2013-08-14T15:08:00Z</dcterms:created>
  <dcterms:modified xsi:type="dcterms:W3CDTF">2018-09-26T03:12:27Z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